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14302-2C38-4BC9-81FF-AFE4AC231B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03C61-B72E-403E-AC68-2B8A6A53DF22}">
      <dgm:prSet phldrT="[Текст]"/>
      <dgm:spPr/>
      <dgm:t>
        <a:bodyPr/>
        <a:lstStyle/>
        <a:p>
          <a:r>
            <a:rPr lang="ru-RU" b="0" i="0" dirty="0" smtClean="0"/>
            <a:t>Несменяемы</a:t>
          </a:r>
          <a:endParaRPr lang="ru-RU" dirty="0"/>
        </a:p>
      </dgm:t>
    </dgm:pt>
    <dgm:pt modelId="{8F368FE1-C7BC-48F8-91E0-CA156B79F11F}" type="parTrans" cxnId="{58DF5E4F-21EB-4A3E-8432-FE80A7CD91EC}">
      <dgm:prSet/>
      <dgm:spPr/>
      <dgm:t>
        <a:bodyPr/>
        <a:lstStyle/>
        <a:p>
          <a:endParaRPr lang="ru-RU"/>
        </a:p>
      </dgm:t>
    </dgm:pt>
    <dgm:pt modelId="{829CEAE3-0217-49E0-9B65-6E609DBBA211}" type="sibTrans" cxnId="{58DF5E4F-21EB-4A3E-8432-FE80A7CD91EC}">
      <dgm:prSet/>
      <dgm:spPr/>
      <dgm:t>
        <a:bodyPr/>
        <a:lstStyle/>
        <a:p>
          <a:endParaRPr lang="ru-RU"/>
        </a:p>
      </dgm:t>
    </dgm:pt>
    <dgm:pt modelId="{C73DC0F5-2C98-4177-95AE-AC3441889427}">
      <dgm:prSet phldrT="[Текст]"/>
      <dgm:spPr/>
      <dgm:t>
        <a:bodyPr/>
        <a:lstStyle/>
        <a:p>
          <a:r>
            <a:rPr lang="ru-RU" b="0" i="0" dirty="0" smtClean="0"/>
            <a:t>Неприкосновенны</a:t>
          </a:r>
          <a:endParaRPr lang="ru-RU" dirty="0"/>
        </a:p>
      </dgm:t>
    </dgm:pt>
    <dgm:pt modelId="{BCEB0FD1-46EC-4750-AA4B-80A8046ED135}" type="parTrans" cxnId="{1D36B30E-838B-49AA-9C7D-D6AA7F86CB7C}">
      <dgm:prSet/>
      <dgm:spPr/>
      <dgm:t>
        <a:bodyPr/>
        <a:lstStyle/>
        <a:p>
          <a:endParaRPr lang="ru-RU"/>
        </a:p>
      </dgm:t>
    </dgm:pt>
    <dgm:pt modelId="{6C227DA4-8521-4E24-A644-5E4FD26684E3}" type="sibTrans" cxnId="{1D36B30E-838B-49AA-9C7D-D6AA7F86CB7C}">
      <dgm:prSet/>
      <dgm:spPr/>
      <dgm:t>
        <a:bodyPr/>
        <a:lstStyle/>
        <a:p>
          <a:endParaRPr lang="ru-RU"/>
        </a:p>
      </dgm:t>
    </dgm:pt>
    <dgm:pt modelId="{6DD218EF-C933-49B0-840D-DE699537674B}">
      <dgm:prSet/>
      <dgm:spPr/>
      <dgm:t>
        <a:bodyPr/>
        <a:lstStyle/>
        <a:p>
          <a:r>
            <a:rPr lang="ru-RU" b="0" i="0" dirty="0" smtClean="0"/>
            <a:t>Независимы  </a:t>
          </a:r>
          <a:endParaRPr lang="ru-RU" dirty="0"/>
        </a:p>
      </dgm:t>
    </dgm:pt>
    <dgm:pt modelId="{EF6DCD9A-4101-4DE1-AB5A-B71AB447AC78}" type="parTrans" cxnId="{81F8505E-9241-47BC-B04D-5E1816E27DB9}">
      <dgm:prSet/>
      <dgm:spPr/>
      <dgm:t>
        <a:bodyPr/>
        <a:lstStyle/>
        <a:p>
          <a:endParaRPr lang="ru-RU"/>
        </a:p>
      </dgm:t>
    </dgm:pt>
    <dgm:pt modelId="{0948D88A-5C57-4CF2-B8E2-CBCA45083921}" type="sibTrans" cxnId="{81F8505E-9241-47BC-B04D-5E1816E27DB9}">
      <dgm:prSet/>
      <dgm:spPr/>
      <dgm:t>
        <a:bodyPr/>
        <a:lstStyle/>
        <a:p>
          <a:endParaRPr lang="ru-RU"/>
        </a:p>
      </dgm:t>
    </dgm:pt>
    <dgm:pt modelId="{38515D6A-C44F-4D14-BEBE-69F4D8343C7D}" type="pres">
      <dgm:prSet presAssocID="{76A14302-2C38-4BC9-81FF-AFE4AC231B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BE95D-0561-42CE-8DD4-88F7D2E0480B}" type="pres">
      <dgm:prSet presAssocID="{8C703C61-B72E-403E-AC68-2B8A6A53DF22}" presName="parentLin" presStyleCnt="0"/>
      <dgm:spPr/>
    </dgm:pt>
    <dgm:pt modelId="{0E6B6FD1-3E62-4322-A0D6-33CD3A0FAEFF}" type="pres">
      <dgm:prSet presAssocID="{8C703C61-B72E-403E-AC68-2B8A6A53DF2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F23E38-65CF-48F9-B4CF-873CD9FA2A24}" type="pres">
      <dgm:prSet presAssocID="{8C703C61-B72E-403E-AC68-2B8A6A53DF2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BA517-C37D-44B4-B5F6-458FE3B450D3}" type="pres">
      <dgm:prSet presAssocID="{8C703C61-B72E-403E-AC68-2B8A6A53DF22}" presName="negativeSpace" presStyleCnt="0"/>
      <dgm:spPr/>
    </dgm:pt>
    <dgm:pt modelId="{CCFED5E0-66B6-4792-945F-347A0425A3D4}" type="pres">
      <dgm:prSet presAssocID="{8C703C61-B72E-403E-AC68-2B8A6A53DF22}" presName="childText" presStyleLbl="conFgAcc1" presStyleIdx="0" presStyleCnt="3">
        <dgm:presLayoutVars>
          <dgm:bulletEnabled val="1"/>
        </dgm:presLayoutVars>
      </dgm:prSet>
      <dgm:spPr/>
    </dgm:pt>
    <dgm:pt modelId="{D47D0817-8869-46A6-980B-CD47D26F9E61}" type="pres">
      <dgm:prSet presAssocID="{829CEAE3-0217-49E0-9B65-6E609DBBA211}" presName="spaceBetweenRectangles" presStyleCnt="0"/>
      <dgm:spPr/>
    </dgm:pt>
    <dgm:pt modelId="{094FFD84-A33A-4586-A70B-3AB87FD18583}" type="pres">
      <dgm:prSet presAssocID="{6DD218EF-C933-49B0-840D-DE699537674B}" presName="parentLin" presStyleCnt="0"/>
      <dgm:spPr/>
    </dgm:pt>
    <dgm:pt modelId="{79C0278C-85DB-445D-8F85-34307C6C52F8}" type="pres">
      <dgm:prSet presAssocID="{6DD218EF-C933-49B0-840D-DE69953767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A5F7AE-8CB6-4AC6-986F-8F0B648900CE}" type="pres">
      <dgm:prSet presAssocID="{6DD218EF-C933-49B0-840D-DE69953767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62821-690C-4ED4-BEDB-75328304040A}" type="pres">
      <dgm:prSet presAssocID="{6DD218EF-C933-49B0-840D-DE699537674B}" presName="negativeSpace" presStyleCnt="0"/>
      <dgm:spPr/>
    </dgm:pt>
    <dgm:pt modelId="{A2E03E34-2136-4505-BAB5-86A02AFB339A}" type="pres">
      <dgm:prSet presAssocID="{6DD218EF-C933-49B0-840D-DE699537674B}" presName="childText" presStyleLbl="conFgAcc1" presStyleIdx="1" presStyleCnt="3">
        <dgm:presLayoutVars>
          <dgm:bulletEnabled val="1"/>
        </dgm:presLayoutVars>
      </dgm:prSet>
      <dgm:spPr/>
    </dgm:pt>
    <dgm:pt modelId="{47604B4A-3595-483E-A4B3-2E9F9C105078}" type="pres">
      <dgm:prSet presAssocID="{0948D88A-5C57-4CF2-B8E2-CBCA45083921}" presName="spaceBetweenRectangles" presStyleCnt="0"/>
      <dgm:spPr/>
    </dgm:pt>
    <dgm:pt modelId="{A4BA054D-78EC-4E7E-A11B-0DCAC1398DC5}" type="pres">
      <dgm:prSet presAssocID="{C73DC0F5-2C98-4177-95AE-AC3441889427}" presName="parentLin" presStyleCnt="0"/>
      <dgm:spPr/>
    </dgm:pt>
    <dgm:pt modelId="{3C599436-E37C-4ECE-A69E-2D459712FFEC}" type="pres">
      <dgm:prSet presAssocID="{C73DC0F5-2C98-4177-95AE-AC34418894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25B660-B578-493D-85D4-E6C996D75D04}" type="pres">
      <dgm:prSet presAssocID="{C73DC0F5-2C98-4177-95AE-AC34418894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DC82D-0206-472A-A739-FF86B8517924}" type="pres">
      <dgm:prSet presAssocID="{C73DC0F5-2C98-4177-95AE-AC3441889427}" presName="negativeSpace" presStyleCnt="0"/>
      <dgm:spPr/>
    </dgm:pt>
    <dgm:pt modelId="{F493096A-EDEE-4C82-8477-030ACEC1A093}" type="pres">
      <dgm:prSet presAssocID="{C73DC0F5-2C98-4177-95AE-AC34418894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1F8505E-9241-47BC-B04D-5E1816E27DB9}" srcId="{76A14302-2C38-4BC9-81FF-AFE4AC231BE6}" destId="{6DD218EF-C933-49B0-840D-DE699537674B}" srcOrd="1" destOrd="0" parTransId="{EF6DCD9A-4101-4DE1-AB5A-B71AB447AC78}" sibTransId="{0948D88A-5C57-4CF2-B8E2-CBCA45083921}"/>
    <dgm:cxn modelId="{1D36B30E-838B-49AA-9C7D-D6AA7F86CB7C}" srcId="{76A14302-2C38-4BC9-81FF-AFE4AC231BE6}" destId="{C73DC0F5-2C98-4177-95AE-AC3441889427}" srcOrd="2" destOrd="0" parTransId="{BCEB0FD1-46EC-4750-AA4B-80A8046ED135}" sibTransId="{6C227DA4-8521-4E24-A644-5E4FD26684E3}"/>
    <dgm:cxn modelId="{58DF5E4F-21EB-4A3E-8432-FE80A7CD91EC}" srcId="{76A14302-2C38-4BC9-81FF-AFE4AC231BE6}" destId="{8C703C61-B72E-403E-AC68-2B8A6A53DF22}" srcOrd="0" destOrd="0" parTransId="{8F368FE1-C7BC-48F8-91E0-CA156B79F11F}" sibTransId="{829CEAE3-0217-49E0-9B65-6E609DBBA211}"/>
    <dgm:cxn modelId="{A76FF4E9-DAAA-40A0-AF4D-DB1F92193810}" type="presOf" srcId="{8C703C61-B72E-403E-AC68-2B8A6A53DF22}" destId="{4FF23E38-65CF-48F9-B4CF-873CD9FA2A24}" srcOrd="1" destOrd="0" presId="urn:microsoft.com/office/officeart/2005/8/layout/list1"/>
    <dgm:cxn modelId="{871F08AB-5C53-4164-AA13-E13C31F8C834}" type="presOf" srcId="{6DD218EF-C933-49B0-840D-DE699537674B}" destId="{79C0278C-85DB-445D-8F85-34307C6C52F8}" srcOrd="0" destOrd="0" presId="urn:microsoft.com/office/officeart/2005/8/layout/list1"/>
    <dgm:cxn modelId="{84AE2849-0982-4EA1-88FC-E375251A8C3C}" type="presOf" srcId="{8C703C61-B72E-403E-AC68-2B8A6A53DF22}" destId="{0E6B6FD1-3E62-4322-A0D6-33CD3A0FAEFF}" srcOrd="0" destOrd="0" presId="urn:microsoft.com/office/officeart/2005/8/layout/list1"/>
    <dgm:cxn modelId="{4D629554-C5A2-43E2-A6E4-8C214C04EAE7}" type="presOf" srcId="{C73DC0F5-2C98-4177-95AE-AC3441889427}" destId="{3C599436-E37C-4ECE-A69E-2D459712FFEC}" srcOrd="0" destOrd="0" presId="urn:microsoft.com/office/officeart/2005/8/layout/list1"/>
    <dgm:cxn modelId="{44E2E85D-1F2A-464C-9EA4-2B24F1197394}" type="presOf" srcId="{76A14302-2C38-4BC9-81FF-AFE4AC231BE6}" destId="{38515D6A-C44F-4D14-BEBE-69F4D8343C7D}" srcOrd="0" destOrd="0" presId="urn:microsoft.com/office/officeart/2005/8/layout/list1"/>
    <dgm:cxn modelId="{3683EAA4-969B-46D8-B202-52760E8312F7}" type="presOf" srcId="{6DD218EF-C933-49B0-840D-DE699537674B}" destId="{41A5F7AE-8CB6-4AC6-986F-8F0B648900CE}" srcOrd="1" destOrd="0" presId="urn:microsoft.com/office/officeart/2005/8/layout/list1"/>
    <dgm:cxn modelId="{1D4E02F0-EFCF-49A5-A8E1-20D0E71C4177}" type="presOf" srcId="{C73DC0F5-2C98-4177-95AE-AC3441889427}" destId="{0625B660-B578-493D-85D4-E6C996D75D04}" srcOrd="1" destOrd="0" presId="urn:microsoft.com/office/officeart/2005/8/layout/list1"/>
    <dgm:cxn modelId="{B97F6E8C-CF6A-4A4A-BBEC-F177A2E3F544}" type="presParOf" srcId="{38515D6A-C44F-4D14-BEBE-69F4D8343C7D}" destId="{D8DBE95D-0561-42CE-8DD4-88F7D2E0480B}" srcOrd="0" destOrd="0" presId="urn:microsoft.com/office/officeart/2005/8/layout/list1"/>
    <dgm:cxn modelId="{2AA4DDA9-D538-4B1D-9257-1064A60A8F4A}" type="presParOf" srcId="{D8DBE95D-0561-42CE-8DD4-88F7D2E0480B}" destId="{0E6B6FD1-3E62-4322-A0D6-33CD3A0FAEFF}" srcOrd="0" destOrd="0" presId="urn:microsoft.com/office/officeart/2005/8/layout/list1"/>
    <dgm:cxn modelId="{D1DCC9D0-721E-4558-8554-45005B5B5E38}" type="presParOf" srcId="{D8DBE95D-0561-42CE-8DD4-88F7D2E0480B}" destId="{4FF23E38-65CF-48F9-B4CF-873CD9FA2A24}" srcOrd="1" destOrd="0" presId="urn:microsoft.com/office/officeart/2005/8/layout/list1"/>
    <dgm:cxn modelId="{E9A27D5D-4E4F-4D5D-8FC1-E0D62F747F00}" type="presParOf" srcId="{38515D6A-C44F-4D14-BEBE-69F4D8343C7D}" destId="{F3CBA517-C37D-44B4-B5F6-458FE3B450D3}" srcOrd="1" destOrd="0" presId="urn:microsoft.com/office/officeart/2005/8/layout/list1"/>
    <dgm:cxn modelId="{DEB9C927-3241-4E5C-92CE-B55F9ED584E0}" type="presParOf" srcId="{38515D6A-C44F-4D14-BEBE-69F4D8343C7D}" destId="{CCFED5E0-66B6-4792-945F-347A0425A3D4}" srcOrd="2" destOrd="0" presId="urn:microsoft.com/office/officeart/2005/8/layout/list1"/>
    <dgm:cxn modelId="{99650FA3-A479-4C95-B1C3-2E9F33F892F1}" type="presParOf" srcId="{38515D6A-C44F-4D14-BEBE-69F4D8343C7D}" destId="{D47D0817-8869-46A6-980B-CD47D26F9E61}" srcOrd="3" destOrd="0" presId="urn:microsoft.com/office/officeart/2005/8/layout/list1"/>
    <dgm:cxn modelId="{DACAB133-D06B-4F26-B156-5198E49D9AFE}" type="presParOf" srcId="{38515D6A-C44F-4D14-BEBE-69F4D8343C7D}" destId="{094FFD84-A33A-4586-A70B-3AB87FD18583}" srcOrd="4" destOrd="0" presId="urn:microsoft.com/office/officeart/2005/8/layout/list1"/>
    <dgm:cxn modelId="{3ECA1C66-78ED-4EC9-90BD-98EF0DFD862E}" type="presParOf" srcId="{094FFD84-A33A-4586-A70B-3AB87FD18583}" destId="{79C0278C-85DB-445D-8F85-34307C6C52F8}" srcOrd="0" destOrd="0" presId="urn:microsoft.com/office/officeart/2005/8/layout/list1"/>
    <dgm:cxn modelId="{9BDAA01E-8129-4721-9792-A188327EF17E}" type="presParOf" srcId="{094FFD84-A33A-4586-A70B-3AB87FD18583}" destId="{41A5F7AE-8CB6-4AC6-986F-8F0B648900CE}" srcOrd="1" destOrd="0" presId="urn:microsoft.com/office/officeart/2005/8/layout/list1"/>
    <dgm:cxn modelId="{AB381568-61DE-4051-B247-B8F70F5FA49C}" type="presParOf" srcId="{38515D6A-C44F-4D14-BEBE-69F4D8343C7D}" destId="{34462821-690C-4ED4-BEDB-75328304040A}" srcOrd="5" destOrd="0" presId="urn:microsoft.com/office/officeart/2005/8/layout/list1"/>
    <dgm:cxn modelId="{82197304-FDAF-4ECE-9850-B7E0296544EC}" type="presParOf" srcId="{38515D6A-C44F-4D14-BEBE-69F4D8343C7D}" destId="{A2E03E34-2136-4505-BAB5-86A02AFB339A}" srcOrd="6" destOrd="0" presId="urn:microsoft.com/office/officeart/2005/8/layout/list1"/>
    <dgm:cxn modelId="{161688BF-D5EE-4FA5-B673-D06227707F10}" type="presParOf" srcId="{38515D6A-C44F-4D14-BEBE-69F4D8343C7D}" destId="{47604B4A-3595-483E-A4B3-2E9F9C105078}" srcOrd="7" destOrd="0" presId="urn:microsoft.com/office/officeart/2005/8/layout/list1"/>
    <dgm:cxn modelId="{C9F0FF26-D287-4A6A-BF49-F5273F379380}" type="presParOf" srcId="{38515D6A-C44F-4D14-BEBE-69F4D8343C7D}" destId="{A4BA054D-78EC-4E7E-A11B-0DCAC1398DC5}" srcOrd="8" destOrd="0" presId="urn:microsoft.com/office/officeart/2005/8/layout/list1"/>
    <dgm:cxn modelId="{3DDEF03A-984D-452C-BE96-95DBAC86EC99}" type="presParOf" srcId="{A4BA054D-78EC-4E7E-A11B-0DCAC1398DC5}" destId="{3C599436-E37C-4ECE-A69E-2D459712FFEC}" srcOrd="0" destOrd="0" presId="urn:microsoft.com/office/officeart/2005/8/layout/list1"/>
    <dgm:cxn modelId="{2E0DA969-3488-4D37-89DB-E734E8A80E57}" type="presParOf" srcId="{A4BA054D-78EC-4E7E-A11B-0DCAC1398DC5}" destId="{0625B660-B578-493D-85D4-E6C996D75D04}" srcOrd="1" destOrd="0" presId="urn:microsoft.com/office/officeart/2005/8/layout/list1"/>
    <dgm:cxn modelId="{D2CA8EA0-8DE4-4444-AD0B-5B02D1DBED62}" type="presParOf" srcId="{38515D6A-C44F-4D14-BEBE-69F4D8343C7D}" destId="{397DC82D-0206-472A-A739-FF86B8517924}" srcOrd="9" destOrd="0" presId="urn:microsoft.com/office/officeart/2005/8/layout/list1"/>
    <dgm:cxn modelId="{B2820101-682E-477F-B84D-34E456524E10}" type="presParOf" srcId="{38515D6A-C44F-4D14-BEBE-69F4D8343C7D}" destId="{F493096A-EDEE-4C82-8477-030ACEC1A0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ED5E0-66B6-4792-945F-347A0425A3D4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23E38-65CF-48F9-B4CF-873CD9FA2A24}">
      <dsp:nvSpPr>
        <dsp:cNvPr id="0" name=""/>
        <dsp:cNvSpPr/>
      </dsp:nvSpPr>
      <dsp:spPr>
        <a:xfrm>
          <a:off x="411480" y="2022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Несменяемы</a:t>
          </a:r>
          <a:endParaRPr lang="ru-RU" sz="3600" kern="1200" dirty="0"/>
        </a:p>
      </dsp:txBody>
      <dsp:txXfrm>
        <a:off x="411480" y="2022"/>
        <a:ext cx="5760720" cy="1062720"/>
      </dsp:txXfrm>
    </dsp:sp>
    <dsp:sp modelId="{A2E03E34-2136-4505-BAB5-86A02AFB339A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5F7AE-8CB6-4AC6-986F-8F0B648900CE}">
      <dsp:nvSpPr>
        <dsp:cNvPr id="0" name=""/>
        <dsp:cNvSpPr/>
      </dsp:nvSpPr>
      <dsp:spPr>
        <a:xfrm>
          <a:off x="411480" y="1634982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Независимы  </a:t>
          </a:r>
          <a:endParaRPr lang="ru-RU" sz="3600" kern="1200" dirty="0"/>
        </a:p>
      </dsp:txBody>
      <dsp:txXfrm>
        <a:off x="411480" y="1634982"/>
        <a:ext cx="5760720" cy="1062720"/>
      </dsp:txXfrm>
    </dsp:sp>
    <dsp:sp modelId="{F493096A-EDEE-4C82-8477-030ACEC1A093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5B660-B578-493D-85D4-E6C996D75D04}">
      <dsp:nvSpPr>
        <dsp:cNvPr id="0" name=""/>
        <dsp:cNvSpPr/>
      </dsp:nvSpPr>
      <dsp:spPr>
        <a:xfrm>
          <a:off x="411480" y="3267942"/>
          <a:ext cx="5760720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i="0" kern="1200" dirty="0" smtClean="0"/>
            <a:t>Неприкосновенны</a:t>
          </a:r>
          <a:endParaRPr lang="ru-RU" sz="3600" kern="1200" dirty="0"/>
        </a:p>
      </dsp:txBody>
      <dsp:txXfrm>
        <a:off x="411480" y="3267942"/>
        <a:ext cx="5760720" cy="1062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8F53D-05ED-49B6-9F07-D8881C222D4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0BA79-4744-4695-B194-74D32E64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0BA79-4744-4695-B194-74D32E64D0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Правоохранительные органы.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3429000"/>
            <a:ext cx="7315200" cy="2438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sz="3900" i="1" dirty="0" smtClean="0"/>
              <a:t> </a:t>
            </a:r>
            <a:r>
              <a:rPr lang="ru-RU" sz="3900" i="1" dirty="0" err="1" smtClean="0"/>
              <a:t>Хохоева</a:t>
            </a:r>
            <a:r>
              <a:rPr lang="ru-RU" sz="3900" i="1" dirty="0" smtClean="0"/>
              <a:t> Артура </a:t>
            </a:r>
          </a:p>
          <a:p>
            <a:pPr>
              <a:lnSpc>
                <a:spcPct val="80000"/>
              </a:lnSpc>
            </a:pPr>
            <a:r>
              <a:rPr lang="ru-RU" sz="3900" i="1" dirty="0" smtClean="0"/>
              <a:t>                  МКОУ СОШ №2  </a:t>
            </a:r>
          </a:p>
          <a:p>
            <a:pPr>
              <a:lnSpc>
                <a:spcPct val="80000"/>
              </a:lnSpc>
            </a:pPr>
            <a:r>
              <a:rPr lang="ru-RU" sz="3900" i="1" dirty="0" smtClean="0"/>
              <a:t>                                 С. </a:t>
            </a:r>
            <a:r>
              <a:rPr lang="ru-RU" sz="3900" i="1" dirty="0" err="1" smtClean="0"/>
              <a:t>Дур-Дур</a:t>
            </a:r>
            <a:r>
              <a:rPr lang="ru-RU" sz="3900" i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3900" i="1" dirty="0" smtClean="0"/>
              <a:t>                                                   9класс</a:t>
            </a:r>
            <a:endParaRPr lang="ru-RU" sz="3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Каждому гражданину Российской Федерации следует понимать, что такое прокуратура и чем занимаются работники прокурорского надзора. По сути, прокуратура – это особый независимый государственный орган, который осуществляет надзор за исполнением законов, соблюдением прав человека и привлекает к ответственности нарушителей законодательных норм. Деятельность и полномочия прокуратуры РФ изложены в ФЗ «О прокуратуре Российской Федерации». Высшим органом в системе прокурорского надзора является Генпрокурор РФ, утверждаемый Советом Федерации РФ по рекомендации Президента РФ.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pro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Направления прокурорской деятельности: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надзор за исполнением законов органами государственной власти и их должностными лицами; </a:t>
            </a:r>
          </a:p>
          <a:p>
            <a:r>
              <a:rPr lang="ru-RU" sz="3200" dirty="0" smtClean="0"/>
              <a:t> надзор за соблюдением прав и свобод человека и граждан со стороны государственных органов и юридических лиц; </a:t>
            </a:r>
          </a:p>
          <a:p>
            <a:r>
              <a:rPr lang="ru-RU" sz="3200" dirty="0" smtClean="0"/>
              <a:t>надзор за органами полиции;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 прокурорской деятельности: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02225" y="0"/>
            <a:ext cx="4041775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Полномочия прокурора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219200"/>
            <a:ext cx="4040188" cy="563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расследование наиболее опасных преступлений; </a:t>
            </a:r>
          </a:p>
          <a:p>
            <a:r>
              <a:rPr lang="ru-RU" sz="3200" dirty="0" smtClean="0"/>
              <a:t>прокуроры участвуют в рассмотрении дел судами. 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990600"/>
            <a:ext cx="4041775" cy="5867400"/>
          </a:xfrm>
        </p:spPr>
        <p:txBody>
          <a:bodyPr>
            <a:noAutofit/>
          </a:bodyPr>
          <a:lstStyle/>
          <a:p>
            <a:r>
              <a:rPr lang="ru-RU" sz="2500" dirty="0" smtClean="0"/>
              <a:t>право беспрепятственно входить на территорию и в помещения организаций и проверять информацию, поступившую в прокуратуру; </a:t>
            </a:r>
          </a:p>
          <a:p>
            <a:r>
              <a:rPr lang="ru-RU" sz="2500" dirty="0" smtClean="0"/>
              <a:t>право требовать предоставления необходимых документов; </a:t>
            </a:r>
          </a:p>
          <a:p>
            <a:r>
              <a:rPr lang="ru-RU" sz="2500" dirty="0" smtClean="0"/>
              <a:t>проводить проверки; 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ru-RU" b="0" dirty="0" smtClean="0"/>
              <a:t>СУД </a:t>
            </a:r>
            <a:br>
              <a:rPr lang="ru-RU" b="0" dirty="0" smtClean="0"/>
            </a:br>
            <a:r>
              <a:rPr lang="ru-RU" b="0" dirty="0" smtClean="0"/>
              <a:t> Функции суда: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r>
              <a:rPr lang="ru-RU" dirty="0" smtClean="0"/>
              <a:t>Осуществляет правосудие; Применяет меры государственного принуждения к лицам, нарушающим установленный правопорядок.</a:t>
            </a:r>
          </a:p>
          <a:p>
            <a:r>
              <a:rPr lang="ru-RU" dirty="0" smtClean="0"/>
              <a:t>Суд присяжных (12 человек) Рассматривает уголовные дела о тяжких и особо тяжких преступлениях. Кто может быть присяжным ? Любой человек, за исключением священников, судей, работников правоохранительных органов, военнослужащих, возраст до 25 и не  старше 70 лет.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3" y="0"/>
            <a:ext cx="914250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3" y="0"/>
            <a:ext cx="913341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Судьи 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Другие функции суда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Суды дают санкцию (разрешение): - на арест подозреваемого; - на проведение обыска в его доме; - на прослушивание его телефонных разговоров; - без разрешения суда человек может быть задержан не более чем на 48 часов.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 Мировой судья рассматривает: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- уголовные дела о преступлениях (наказание не более 3 лет лишения свободы); - - дела о расторжении брака, если между супругами отсутствует спор о детях; - - дела о разделе совместно нажитого имущества; </a:t>
            </a:r>
          </a:p>
          <a:p>
            <a:endParaRPr lang="ru-RU" dirty="0" smtClean="0"/>
          </a:p>
          <a:p>
            <a:r>
              <a:rPr lang="ru-RU" dirty="0" smtClean="0"/>
              <a:t> - дела, возникающие из трудовых отношений; - - дела об административных правонарушениях, отнесенных к компетенции судьи.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 Адвокатура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Объединение юристов профессионалов (адвокатов), главной функцией которого является оказание квалифицированной юридической помощи всем, кто в ней нуждается. Объединение юристов профессионалов (адвокатов), главной функцией которого является оказание квалифицированной юридической помощи всем, кто в ней нуждается.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04-1728x800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3619262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4905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Адвокат оказывает юридическую помощь: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консультации; </a:t>
            </a:r>
          </a:p>
          <a:p>
            <a:r>
              <a:rPr lang="ru-RU" sz="3600" dirty="0" smtClean="0"/>
              <a:t> составление жалоб, заявлений; - представительство в суде; </a:t>
            </a:r>
          </a:p>
          <a:p>
            <a:r>
              <a:rPr lang="ru-RU" sz="3600" dirty="0" smtClean="0"/>
              <a:t> участие в предварительном следствии и в судебном процессе. 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нак завершения 3"/>
          <p:cNvSpPr/>
          <p:nvPr/>
        </p:nvSpPr>
        <p:spPr>
          <a:xfrm>
            <a:off x="2895600" y="0"/>
            <a:ext cx="3429000" cy="11430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Юридическая помощь адвоката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85800" y="304801"/>
            <a:ext cx="2305050" cy="3352800"/>
          </a:xfrm>
          <a:prstGeom prst="curvedRightArrow">
            <a:avLst>
              <a:gd name="adj1" fmla="val 4194"/>
              <a:gd name="adj2" fmla="val 21860"/>
              <a:gd name="adj3" fmla="val 263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048000" y="3048000"/>
            <a:ext cx="3986212" cy="858837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Платная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 письменному договору с доверителем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248400" y="304800"/>
            <a:ext cx="2376488" cy="5562600"/>
          </a:xfrm>
          <a:prstGeom prst="curvedLeftArrow">
            <a:avLst>
              <a:gd name="adj1" fmla="val 4813"/>
              <a:gd name="adj2" fmla="val 16454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0" y="4343400"/>
            <a:ext cx="6013450" cy="2286000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900" b="1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Бесплатная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- участие в уголовном судопроизводстве без договора; - ветеранам Великой Отечественной войны; - жертвам политических репрессий; - гражданам, чей доход ниже прожиточного минимума; - Несовершеннолетним, находящимся в учреждениях системы профилактики. находящимся в учреждениях системы профилактики.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Нотариат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Нотариат </a:t>
            </a:r>
            <a:r>
              <a:rPr lang="ru-RU" dirty="0" smtClean="0"/>
              <a:t>– система органов, на которые возложено удостоверение сделок, оформление наследственных прав и совершение других действий, юридическое закрепление гражданских прав и предупреждение их возможного нарушения. </a:t>
            </a:r>
            <a:r>
              <a:rPr lang="ru-RU" b="1" dirty="0" smtClean="0"/>
              <a:t>Нотариат</a:t>
            </a:r>
            <a:r>
              <a:rPr lang="ru-RU" dirty="0" smtClean="0"/>
              <a:t> – система органов, на которые возложено удостоверение сделок, оформление наследственных прав и совершение других действий, юридическое закрепление гражданских прав и предупреждение их возможного нарушения.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k-Comp-Final-Hea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47" y="0"/>
            <a:ext cx="913025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 Полномочия нотариуса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Удостоверение сделок с недвижимостью; </a:t>
            </a:r>
          </a:p>
          <a:p>
            <a:r>
              <a:rPr lang="ru-RU" sz="3200" dirty="0" smtClean="0"/>
              <a:t> Удостоверение завещаний;</a:t>
            </a:r>
          </a:p>
          <a:p>
            <a:r>
              <a:rPr lang="ru-RU" sz="3200" dirty="0" smtClean="0"/>
              <a:t> Ведение наследственных дел; </a:t>
            </a:r>
          </a:p>
          <a:p>
            <a:r>
              <a:rPr lang="ru-RU" sz="3200" dirty="0" smtClean="0"/>
              <a:t>Удостоверяет подлинность подписей, документов; </a:t>
            </a:r>
          </a:p>
          <a:p>
            <a:r>
              <a:rPr lang="ru-RU" sz="3200" dirty="0" smtClean="0"/>
              <a:t>Принимает документы на хранение. 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4" y="0"/>
            <a:ext cx="913341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ОРГАНЫ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Это органы власти, целью деятельности которой является защита прав и свобод граждан</a:t>
            </a:r>
          </a:p>
          <a:p>
            <a:r>
              <a:rPr lang="ru-RU" dirty="0" smtClean="0"/>
              <a:t>Правоохранительные органы – специальные органы (государственные и негосударственные), создаваемые в целях охраны права, действующие на основании и в соответствии с законом. Правоохранительные органы – специальные органы (государственные и негосударственные), создаваемые в целях охраны права, действующие на основании и в соответствии с законом.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Органы внутренних дел</a:t>
            </a:r>
            <a:b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(полиция)</a:t>
            </a:r>
            <a:endParaRPr lang="ru-RU" dirty="0"/>
          </a:p>
        </p:txBody>
      </p:sp>
      <p:pic>
        <p:nvPicPr>
          <p:cNvPr id="4" name="Содержимое 3" descr="2011_02_25t084206z_1569220162_gm1e72p1ajg01_rtrmadp_3_russ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94843"/>
            <a:ext cx="9144001" cy="52631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981200"/>
            <a:ext cx="5251450" cy="2990850"/>
          </a:xfrm>
        </p:spPr>
      </p:pic>
      <p:sp>
        <p:nvSpPr>
          <p:cNvPr id="6" name="Блок-схема: знак завершения 5"/>
          <p:cNvSpPr/>
          <p:nvPr/>
        </p:nvSpPr>
        <p:spPr>
          <a:xfrm>
            <a:off x="2819400" y="381000"/>
            <a:ext cx="3252787" cy="11684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Полиция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914400" y="990600"/>
            <a:ext cx="1905000" cy="4953000"/>
          </a:xfrm>
          <a:prstGeom prst="curvedRightArrow">
            <a:avLst>
              <a:gd name="adj1" fmla="val 4194"/>
              <a:gd name="adj2" fmla="val 21860"/>
              <a:gd name="adj3" fmla="val 39145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533400" y="5867400"/>
            <a:ext cx="3962400" cy="492125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криминальная</a:t>
            </a:r>
            <a:r>
              <a:rPr lang="ru-RU" sz="3900" b="1" dirty="0">
                <a:solidFill>
                  <a:srgbClr val="E7DEC9">
                    <a:lumMod val="2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6096000" y="838201"/>
            <a:ext cx="2438400" cy="4267200"/>
          </a:xfrm>
          <a:prstGeom prst="curvedLeftArrow">
            <a:avLst>
              <a:gd name="adj1" fmla="val 4813"/>
              <a:gd name="adj2" fmla="val 16454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5029200" y="5105400"/>
            <a:ext cx="3879850" cy="1216025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общественной</a:t>
            </a:r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ru-RU" sz="3900" b="1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безопасности</a:t>
            </a:r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40188" cy="1447800"/>
          </a:xfrm>
        </p:spPr>
        <p:txBody>
          <a:bodyPr/>
          <a:lstStyle/>
          <a:p>
            <a:r>
              <a:rPr lang="ru-RU" dirty="0" smtClean="0"/>
              <a:t>Государственные :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8200" y="0"/>
            <a:ext cx="4041775" cy="1524000"/>
          </a:xfrm>
        </p:spPr>
        <p:txBody>
          <a:bodyPr/>
          <a:lstStyle/>
          <a:p>
            <a:r>
              <a:rPr lang="ru-RU" dirty="0" smtClean="0"/>
              <a:t> Негосударственные: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906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Прокуратура </a:t>
            </a:r>
          </a:p>
          <a:p>
            <a:r>
              <a:rPr lang="ru-RU" sz="3200" dirty="0" smtClean="0"/>
              <a:t>Суд </a:t>
            </a:r>
          </a:p>
          <a:p>
            <a:r>
              <a:rPr lang="ru-RU" sz="3200" dirty="0" smtClean="0"/>
              <a:t>Полиция </a:t>
            </a:r>
          </a:p>
          <a:p>
            <a:r>
              <a:rPr lang="ru-RU" sz="3200" dirty="0" smtClean="0"/>
              <a:t>ФСБ </a:t>
            </a:r>
          </a:p>
          <a:p>
            <a:r>
              <a:rPr lang="ru-RU" sz="3200" dirty="0" smtClean="0"/>
              <a:t>Таможня 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8200" y="1676400"/>
            <a:ext cx="4041775" cy="4906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Адвокатура </a:t>
            </a:r>
          </a:p>
          <a:p>
            <a:r>
              <a:rPr lang="ru-RU" sz="3200" dirty="0" smtClean="0"/>
              <a:t>Нотариат </a:t>
            </a:r>
          </a:p>
          <a:p>
            <a:r>
              <a:rPr lang="ru-RU" sz="3200" dirty="0" smtClean="0"/>
              <a:t>Частные охранные службы </a:t>
            </a:r>
          </a:p>
          <a:p>
            <a:r>
              <a:rPr lang="ru-RU" sz="3200" dirty="0" smtClean="0"/>
              <a:t>Частные детективные агентства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386881233_na-ternopolshhine-pravoohraniteli-massovo-nachali-uvolnjats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19" y="0"/>
            <a:ext cx="913338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Задачи правоохранительных органов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Борьба с правонарушениями </a:t>
            </a:r>
          </a:p>
          <a:p>
            <a:r>
              <a:rPr lang="ru-RU" sz="3200" dirty="0" smtClean="0"/>
              <a:t> Защита правопорядка </a:t>
            </a:r>
          </a:p>
          <a:p>
            <a:r>
              <a:rPr lang="ru-RU" sz="3200" dirty="0" smtClean="0"/>
              <a:t> Пресечение противоправной деятельности </a:t>
            </a:r>
            <a:endParaRPr lang="ru-RU" sz="3200" dirty="0"/>
          </a:p>
        </p:txBody>
      </p:sp>
      <p:pic>
        <p:nvPicPr>
          <p:cNvPr id="4" name="Рисунок 3" descr="12458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ru-RU" b="0" dirty="0" smtClean="0"/>
              <a:t>Прокуратура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государственная система органов, осуществляющая надзор за исполнением действующих в стране законов. </a:t>
            </a:r>
            <a:endParaRPr lang="ru-RU" dirty="0"/>
          </a:p>
        </p:txBody>
      </p:sp>
      <p:pic>
        <p:nvPicPr>
          <p:cNvPr id="4" name="Содержимое 3" descr="prokuratura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219200"/>
            <a:ext cx="8934146" cy="3968750"/>
          </a:xfrm>
          <a:prstGeom prst="rect">
            <a:avLst/>
          </a:prstGeom>
        </p:spPr>
      </p:pic>
      <p:pic>
        <p:nvPicPr>
          <p:cNvPr id="5" name="Содержимое 3" descr="prokuratura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762000"/>
            <a:ext cx="6361112" cy="446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82</TotalTime>
  <Words>611</Words>
  <Application>Microsoft Office PowerPoint</Application>
  <PresentationFormat>Экран (4:3)</PresentationFormat>
  <Paragraphs>80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Правоохранительные органы.  </vt:lpstr>
      <vt:lpstr>Слайд 2</vt:lpstr>
      <vt:lpstr>ПРАВООХРАНИТЕЛЬНЫЕ ОРГАНЫ</vt:lpstr>
      <vt:lpstr>Органы внутренних дел (полиция)</vt:lpstr>
      <vt:lpstr>Слайд 5</vt:lpstr>
      <vt:lpstr>Слайд 6</vt:lpstr>
      <vt:lpstr>Слайд 7</vt:lpstr>
      <vt:lpstr>Задачи правоохранительных органов</vt:lpstr>
      <vt:lpstr>Прокуратура</vt:lpstr>
      <vt:lpstr>Слайд 10</vt:lpstr>
      <vt:lpstr>Направления прокурорской деятельности:</vt:lpstr>
      <vt:lpstr>Слайд 12</vt:lpstr>
      <vt:lpstr>СУД   Функции суда:</vt:lpstr>
      <vt:lpstr>Слайд 14</vt:lpstr>
      <vt:lpstr>Слайд 15</vt:lpstr>
      <vt:lpstr>Судьи </vt:lpstr>
      <vt:lpstr>Другие функции суда </vt:lpstr>
      <vt:lpstr> Мировой судья рассматривает: </vt:lpstr>
      <vt:lpstr> Адвокатура</vt:lpstr>
      <vt:lpstr>Слайд 20</vt:lpstr>
      <vt:lpstr>Адвокат оказывает юридическую помощь:</vt:lpstr>
      <vt:lpstr>Слайд 22</vt:lpstr>
      <vt:lpstr>Нотариат :</vt:lpstr>
      <vt:lpstr>Слайд 24</vt:lpstr>
      <vt:lpstr> Полномочия нотариуса 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Правоохранительные органы.</dc:title>
  <dc:creator>Дин Винчестер</dc:creator>
  <cp:lastModifiedBy>Залина</cp:lastModifiedBy>
  <cp:revision>12</cp:revision>
  <dcterms:created xsi:type="dcterms:W3CDTF">2016-03-10T20:34:25Z</dcterms:created>
  <dcterms:modified xsi:type="dcterms:W3CDTF">2016-03-22T10:23:09Z</dcterms:modified>
</cp:coreProperties>
</file>