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91A3-E05D-4E7D-8381-2DBF19854406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6B66-8971-4F2E-BCC4-DAE3E598C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91A3-E05D-4E7D-8381-2DBF19854406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6B66-8971-4F2E-BCC4-DAE3E598C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91A3-E05D-4E7D-8381-2DBF19854406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6B66-8971-4F2E-BCC4-DAE3E598C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91A3-E05D-4E7D-8381-2DBF19854406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6B66-8971-4F2E-BCC4-DAE3E598C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91A3-E05D-4E7D-8381-2DBF19854406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6B66-8971-4F2E-BCC4-DAE3E598C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91A3-E05D-4E7D-8381-2DBF19854406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6B66-8971-4F2E-BCC4-DAE3E598C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91A3-E05D-4E7D-8381-2DBF19854406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6B66-8971-4F2E-BCC4-DAE3E598C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91A3-E05D-4E7D-8381-2DBF19854406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6B66-8971-4F2E-BCC4-DAE3E598C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91A3-E05D-4E7D-8381-2DBF19854406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6B66-8971-4F2E-BCC4-DAE3E598C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91A3-E05D-4E7D-8381-2DBF19854406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6B66-8971-4F2E-BCC4-DAE3E598C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491A3-E05D-4E7D-8381-2DBF19854406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66B66-8971-4F2E-BCC4-DAE3E598C2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491A3-E05D-4E7D-8381-2DBF19854406}" type="datetimeFigureOut">
              <a:rPr lang="ru-RU" smtClean="0"/>
              <a:t>24.11.2015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66B66-8971-4F2E-BCC4-DAE3E598C2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90%D0%B3%D1%80%D0%BE%D1%80%D1%83%D0%B4%D0%B0&amp;action=edit&amp;redlink=1" TargetMode="External"/><Relationship Id="rId2" Type="http://schemas.openxmlformats.org/officeDocument/2006/relationships/hyperlink" Target="https://ru.wikipedia.org/wiki/%D0%9F%D0%BE%D0%BB%D0%B5%D0%B7%D0%BD%D1%8B%D0%B5_%D0%B8%D1%81%D0%BA%D0%BE%D0%BF%D0%B0%D0%B5%D0%BC%D1%8B%D0%B5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hyperlink" Target="https://ru.wikipedia.org/wiki/%D0%9F%D0%BE%D1%87%D0%B2%D0%B0" TargetMode="External"/><Relationship Id="rId4" Type="http://schemas.openxmlformats.org/officeDocument/2006/relationships/hyperlink" Target="https://ru.wikipedia.org/wiki/%D0%91%D0%BE%D0%BB%D0%BE%D1%82%D0%B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E%D0%BF%D0%BB%D0%B8%D0%B2%D0%BE" TargetMode="External"/><Relationship Id="rId2" Type="http://schemas.openxmlformats.org/officeDocument/2006/relationships/hyperlink" Target="https://ru.wikipedia.org/wiki/%D0%A3%D0%B3%D0%BB%D0%B5%D1%80%D0%BE%D0%B4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hyperlink" Target="https://ru.wikipedia.org/wiki/%D0%A2%D0%BE%D1%80%D1%84%D1%8F%D0%BD%D0%BE%D0%B9_%D0%B3%D0%B0%D0%B7" TargetMode="External"/><Relationship Id="rId4" Type="http://schemas.openxmlformats.org/officeDocument/2006/relationships/hyperlink" Target="https://ru.wikipedia.org/wiki/%D0%A3%D0%B4%D0%BE%D0%B1%D1%80%D0%B5%D0%BD%D0%B8%D1%8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3%D0%B5%D1%80%D0%BC%D0%B0%D0%BD%D0%B8%D1%8F" TargetMode="External"/><Relationship Id="rId2" Type="http://schemas.openxmlformats.org/officeDocument/2006/relationships/hyperlink" Target="https://ru.wikipedia.org/wiki/%D0%92%D0%BB%D0%B0%D0%B6%D0%BD%D0%BE%D1%81%D1%82%D1%8C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hyperlink" Target="https://ru.wikipedia.org/wiki/%D0%A4%D0%B8%D0%BD%D0%BB%D1%8F%D0%BD%D0%B4%D0%B8%D1%8F" TargetMode="External"/><Relationship Id="rId4" Type="http://schemas.openxmlformats.org/officeDocument/2006/relationships/hyperlink" Target="https://ru.wikipedia.org/wiki/%D0%A8%D0%B2%D0%B5%D1%86%D0%B8%D1%8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6%D0%B2%D0%B5%D1%82%D0%BE%D0%B2%D0%BE%D0%B4%D1%81%D1%82%D0%B2%D0%BE" TargetMode="External"/><Relationship Id="rId2" Type="http://schemas.openxmlformats.org/officeDocument/2006/relationships/hyperlink" Target="https://ru.wikipedia.org/wiki/%D0%A1%D0%B0%D0%B4%D0%BE%D0%B2%D0%BE%D0%B4%D1%81%D1%82%D0%B2%D0%B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ru.wikipedia.org/wiki/%D0%9A%D0%B8%D1%81%D0%BB%D0%BE%D1%82%D0%B0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072074"/>
            <a:ext cx="6400800" cy="178592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Работа ученика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4класса 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Беккаева</a:t>
            </a:r>
            <a:r>
              <a:rPr lang="ru-RU" dirty="0" smtClean="0">
                <a:solidFill>
                  <a:schemeClr val="tx1"/>
                </a:solidFill>
              </a:rPr>
              <a:t>  Олега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4.404content.com/1/7E/BF/670001673629337347/full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6715172" cy="5000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274638"/>
            <a:ext cx="4071934" cy="6583362"/>
          </a:xfrm>
        </p:spPr>
        <p:txBody>
          <a:bodyPr>
            <a:noAutofit/>
          </a:bodyPr>
          <a:lstStyle/>
          <a:p>
            <a:r>
              <a:rPr lang="ru-RU" sz="2800" b="1" dirty="0"/>
              <a:t>Торф</a:t>
            </a:r>
            <a:r>
              <a:rPr lang="ru-RU" sz="2800" dirty="0"/>
              <a:t>  — горючее </a:t>
            </a:r>
            <a:r>
              <a:rPr lang="ru-RU" sz="2800" dirty="0">
                <a:hlinkClick r:id="rId2" tooltip="Полезные ископаемые"/>
              </a:rPr>
              <a:t>полезное ископаемое</a:t>
            </a:r>
            <a:r>
              <a:rPr lang="ru-RU" sz="2800" dirty="0"/>
              <a:t> и </a:t>
            </a:r>
            <a:r>
              <a:rPr lang="ru-RU" sz="2800" dirty="0" err="1">
                <a:hlinkClick r:id="rId3" tooltip="Агроруда (страница отсутствует)"/>
              </a:rPr>
              <a:t>агроруда</a:t>
            </a:r>
            <a:r>
              <a:rPr lang="ru-RU" sz="2800" dirty="0"/>
              <a:t>; образовано скоплением остатков мхов, подвергшихся неполному разложению в условиях </a:t>
            </a:r>
            <a:r>
              <a:rPr lang="ru-RU" sz="2800" dirty="0">
                <a:hlinkClick r:id="rId4" tooltip="Болото"/>
              </a:rPr>
              <a:t>болот</a:t>
            </a:r>
            <a:r>
              <a:rPr lang="ru-RU" sz="2800" dirty="0"/>
              <a:t>. Для болота характерно отложение на поверхности </a:t>
            </a:r>
            <a:r>
              <a:rPr lang="ru-RU" sz="2800" dirty="0">
                <a:hlinkClick r:id="rId5" tooltip="Почва"/>
              </a:rPr>
              <a:t>почвы</a:t>
            </a:r>
            <a:r>
              <a:rPr lang="ru-RU" sz="2800" dirty="0"/>
              <a:t> </a:t>
            </a:r>
            <a:r>
              <a:rPr lang="ru-RU" sz="2800" dirty="0" err="1" smtClean="0"/>
              <a:t>раз-ложившегося</a:t>
            </a:r>
            <a:r>
              <a:rPr lang="ru-RU" sz="2800" dirty="0" smtClean="0"/>
              <a:t> </a:t>
            </a:r>
            <a:r>
              <a:rPr lang="ru-RU" sz="2800" dirty="0"/>
              <a:t>органического вещества, превращающегося в дальнейшем в торф.</a:t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4338" name="Picture 2" descr="http://www.shopgreen.ru/products_pictures/16837_bi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75" y="0"/>
            <a:ext cx="4572000" cy="6286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274638"/>
            <a:ext cx="3900486" cy="6369072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Содержит 50—60 % </a:t>
            </a:r>
            <a:r>
              <a:rPr lang="ru-RU" sz="2800" dirty="0">
                <a:hlinkClick r:id="rId2" tooltip="Углерод"/>
              </a:rPr>
              <a:t>углерода</a:t>
            </a:r>
            <a:r>
              <a:rPr lang="ru-RU" sz="2800" dirty="0"/>
              <a:t>. Теплота сгорания (максимальная) — 24 МДж/кг. Используется комплексно как </a:t>
            </a:r>
            <a:r>
              <a:rPr lang="ru-RU" sz="2800" dirty="0">
                <a:hlinkClick r:id="rId3" tooltip="Топливо"/>
              </a:rPr>
              <a:t>топливо</a:t>
            </a:r>
            <a:r>
              <a:rPr lang="ru-RU" sz="2800" dirty="0"/>
              <a:t>, </a:t>
            </a:r>
            <a:r>
              <a:rPr lang="ru-RU" sz="2800" dirty="0">
                <a:hlinkClick r:id="rId4" tooltip="Удобрения"/>
              </a:rPr>
              <a:t>удобрение</a:t>
            </a:r>
            <a:r>
              <a:rPr lang="ru-RU" sz="2800" dirty="0"/>
              <a:t>, теплоизоляционный материал и в других целях. Торф также является важным </a:t>
            </a:r>
            <a:r>
              <a:rPr lang="ru-RU" sz="2800" dirty="0">
                <a:hlinkClick r:id="rId5" tooltip="Торфяной газ"/>
              </a:rPr>
              <a:t>газоносным материалом</a:t>
            </a:r>
            <a:r>
              <a:rPr lang="ru-RU" sz="2800" dirty="0"/>
              <a:t>.</a:t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5362" name="Picture 2" descr="http://hnu.docdat.com/pars_docs/refs/203/202912/img1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71480"/>
            <a:ext cx="4786314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714356"/>
            <a:ext cx="3328982" cy="6143644"/>
          </a:xfrm>
        </p:spPr>
        <p:txBody>
          <a:bodyPr>
            <a:noAutofit/>
          </a:bodyPr>
          <a:lstStyle/>
          <a:p>
            <a:r>
              <a:rPr lang="ru-RU" sz="2400" dirty="0"/>
              <a:t>По разным оценкам, в мире от 250 до 500 </a:t>
            </a:r>
            <a:r>
              <a:rPr lang="ru-RU" sz="2400" dirty="0" err="1"/>
              <a:t>млрд</a:t>
            </a:r>
            <a:r>
              <a:rPr lang="ru-RU" sz="2400" dirty="0"/>
              <a:t> тонн торфа (в пересчете на 40 % </a:t>
            </a:r>
            <a:r>
              <a:rPr lang="ru-RU" sz="2400" dirty="0">
                <a:hlinkClick r:id="rId2" tooltip="Влажность"/>
              </a:rPr>
              <a:t>влажность</a:t>
            </a:r>
            <a:r>
              <a:rPr lang="ru-RU" sz="2400" dirty="0"/>
              <a:t>), он покрывает около 3 % площади суши. При этом в северном полушарии торфа больше, чем в южном; </a:t>
            </a:r>
            <a:r>
              <a:rPr lang="ru-RU" sz="2400" dirty="0" err="1"/>
              <a:t>заторфованность</a:t>
            </a:r>
            <a:r>
              <a:rPr lang="ru-RU" sz="2400" dirty="0"/>
              <a:t> растёт при движении к северу и при этом возрастает доля верховых торфяников. Так, в </a:t>
            </a:r>
            <a:r>
              <a:rPr lang="ru-RU" sz="2400" dirty="0">
                <a:hlinkClick r:id="rId3" tooltip="Германия"/>
              </a:rPr>
              <a:t>Германии</a:t>
            </a:r>
            <a:r>
              <a:rPr lang="ru-RU" sz="2400" dirty="0"/>
              <a:t> </a:t>
            </a:r>
            <a:r>
              <a:rPr lang="ru-RU" sz="2400" dirty="0" smtClean="0"/>
              <a:t>площади торфа </a:t>
            </a:r>
            <a:r>
              <a:rPr lang="ru-RU" sz="2400" dirty="0"/>
              <a:t>занимают 4,8 %, в </a:t>
            </a:r>
            <a:r>
              <a:rPr lang="ru-RU" sz="2400" dirty="0">
                <a:hlinkClick r:id="rId4" tooltip="Швеция"/>
              </a:rPr>
              <a:t>Швеции</a:t>
            </a:r>
            <a:r>
              <a:rPr lang="ru-RU" sz="2400" dirty="0"/>
              <a:t> — 14 %, в </a:t>
            </a:r>
            <a:r>
              <a:rPr lang="ru-RU" sz="2400" dirty="0">
                <a:hlinkClick r:id="rId5" tooltip="Финляндия"/>
              </a:rPr>
              <a:t>Финляндии</a:t>
            </a:r>
            <a:r>
              <a:rPr lang="ru-RU" sz="2400" dirty="0"/>
              <a:t> — 30,6 %. 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6386" name="Picture 2" descr="http://rea-peat.com/images/blog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5575" y="785794"/>
            <a:ext cx="5130805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274638"/>
            <a:ext cx="3686172" cy="63690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</a:t>
            </a:r>
            <a:r>
              <a:rPr lang="ru-RU" sz="2800" dirty="0"/>
              <a:t> оценкам канадской </a:t>
            </a:r>
            <a:r>
              <a:rPr lang="ru-RU" sz="2800" dirty="0" err="1"/>
              <a:t>Peat</a:t>
            </a:r>
            <a:r>
              <a:rPr lang="ru-RU" sz="2800" dirty="0"/>
              <a:t> </a:t>
            </a:r>
            <a:r>
              <a:rPr lang="ru-RU" sz="2800" dirty="0" err="1"/>
              <a:t>Resources</a:t>
            </a:r>
            <a:r>
              <a:rPr lang="ru-RU" sz="2800" dirty="0"/>
              <a:t> (2010 год), на первом в мире месте по запасам торфа (170 </a:t>
            </a:r>
            <a:r>
              <a:rPr lang="ru-RU" sz="2800" dirty="0" err="1"/>
              <a:t>млрд</a:t>
            </a:r>
            <a:r>
              <a:rPr lang="ru-RU" sz="2800" dirty="0"/>
              <a:t> т) — Канада, на втором — Россия (150 </a:t>
            </a:r>
            <a:r>
              <a:rPr lang="ru-RU" sz="2800" dirty="0" err="1"/>
              <a:t>млрд</a:t>
            </a:r>
            <a:r>
              <a:rPr lang="ru-RU" sz="2800" dirty="0"/>
              <a:t> т</a:t>
            </a:r>
            <a:r>
              <a:rPr lang="ru-RU" sz="2800" dirty="0" smtClean="0"/>
              <a:t>).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Возобновление торфа в России оценивается в 260—280 </a:t>
            </a:r>
            <a:r>
              <a:rPr lang="ru-RU" sz="2800" dirty="0" err="1"/>
              <a:t>млн</a:t>
            </a:r>
            <a:r>
              <a:rPr lang="ru-RU" sz="2800" dirty="0"/>
              <a:t> тонн в </a:t>
            </a:r>
            <a:r>
              <a:rPr lang="ru-RU" sz="2800" dirty="0" smtClean="0"/>
              <a:t>год.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7410" name="Picture 2" descr="http://368.media/wp-content/uploads/2015/06/%D1%82%D0%BE%D1%80%D1%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4702177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285728"/>
            <a:ext cx="4000496" cy="6215107"/>
          </a:xfrm>
        </p:spPr>
        <p:txBody>
          <a:bodyPr>
            <a:normAutofit/>
          </a:bodyPr>
          <a:lstStyle/>
          <a:p>
            <a:r>
              <a:rPr lang="ru-RU" sz="2800" dirty="0"/>
              <a:t>Из верхового, реже из низинного разложившегося торфа заготавливаются </a:t>
            </a:r>
            <a:r>
              <a:rPr lang="ru-RU" sz="2800" dirty="0" err="1" smtClean="0"/>
              <a:t>т</a:t>
            </a:r>
            <a:r>
              <a:rPr lang="ru-RU" sz="2800" i="1" dirty="0" err="1" smtClean="0"/>
              <a:t>ор-фяная</a:t>
            </a:r>
            <a:r>
              <a:rPr lang="ru-RU" sz="2800" i="1" dirty="0" smtClean="0"/>
              <a:t> </a:t>
            </a:r>
            <a:r>
              <a:rPr lang="ru-RU" sz="2800" i="1" dirty="0"/>
              <a:t>земля</a:t>
            </a:r>
            <a:r>
              <a:rPr lang="ru-RU" sz="2800" dirty="0"/>
              <a:t> и </a:t>
            </a:r>
            <a:r>
              <a:rPr lang="ru-RU" sz="2800" i="1" dirty="0"/>
              <a:t>торфяной перегной</a:t>
            </a:r>
            <a:r>
              <a:rPr lang="ru-RU" sz="2800" dirty="0"/>
              <a:t> используемые </a:t>
            </a:r>
            <a:r>
              <a:rPr lang="ru-RU" sz="2800" dirty="0" smtClean="0"/>
              <a:t>в </a:t>
            </a:r>
            <a:r>
              <a:rPr lang="ru-RU" sz="2800" dirty="0" smtClean="0">
                <a:hlinkClick r:id="rId2" tooltip="Садоводство"/>
              </a:rPr>
              <a:t>садоводстве</a:t>
            </a:r>
            <a:r>
              <a:rPr lang="ru-RU" sz="2800" dirty="0"/>
              <a:t> и декоративном </a:t>
            </a:r>
            <a:r>
              <a:rPr lang="ru-RU" sz="2800" dirty="0" err="1" smtClean="0">
                <a:hlinkClick r:id="rId3" tooltip="Цветоводство"/>
              </a:rPr>
              <a:t>цветовод-стве</a:t>
            </a:r>
            <a:r>
              <a:rPr lang="ru-RU" sz="2800" dirty="0" smtClean="0"/>
              <a:t>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18434" name="Picture 2" descr="http://yarreg.ru/wp-content/uploads/2012/01/ekskavat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642918"/>
            <a:ext cx="4845053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571480"/>
            <a:ext cx="3614734" cy="6286520"/>
          </a:xfrm>
        </p:spPr>
        <p:txBody>
          <a:bodyPr>
            <a:noAutofit/>
          </a:bodyPr>
          <a:lstStyle/>
          <a:p>
            <a:r>
              <a:rPr lang="ru-RU" sz="2400" dirty="0"/>
              <a:t>Торф улучшает плодородие земли. Для употребления в качестве компонента почвенных смесей для комнатных и оранжерейных растений дернины торфа выветривают в низких и широких кучах три года, поскольку в </a:t>
            </a:r>
            <a:r>
              <a:rPr lang="ru-RU" sz="2400" dirty="0" err="1"/>
              <a:t>свежевыкопанных</a:t>
            </a:r>
            <a:r>
              <a:rPr lang="ru-RU" sz="2400" dirty="0"/>
              <a:t> торфяных дернинах имеются вредные для большинства растений вещества (</a:t>
            </a:r>
            <a:r>
              <a:rPr lang="ru-RU" sz="2400" dirty="0">
                <a:hlinkClick r:id="rId2" tooltip="Кислота"/>
              </a:rPr>
              <a:t>кислоты</a:t>
            </a:r>
            <a:r>
              <a:rPr lang="ru-RU" sz="2400" dirty="0"/>
              <a:t>). 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9458" name="Picture 2" descr="http://www.sad-vesna.ru/img/work/nomencl/136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4356"/>
            <a:ext cx="5000628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layer.myshared.ru/966898/data/images/img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70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Торф  — горючее полезное ископаемое и агроруда; образовано скоплением остатков мхов, подвергшихся неполному разложению в условиях болот. Для болота характерно отложение на поверхности почвы раз-ложившегося органического вещества, превращающегося в дальнейшем в торф.  </vt:lpstr>
      <vt:lpstr>Содержит 50—60 % углерода. Теплота сгорания (максимальная) — 24 МДж/кг. Используется комплексно как топливо, удобрение, теплоизоляционный материал и в других целях. Торф также является важным газоносным материалом.  </vt:lpstr>
      <vt:lpstr>По разным оценкам, в мире от 250 до 500 млрд тонн торфа (в пересчете на 40 % влажность), он покрывает около 3 % площади суши. При этом в северном полушарии торфа больше, чем в южном; заторфованность растёт при движении к северу и при этом возрастает доля верховых торфяников. Так, в Германии площади торфа занимают 4,8 %, в Швеции — 14 %, в Финляндии — 30,6 %.   </vt:lpstr>
      <vt:lpstr>По оценкам канадской Peat Resources (2010 год), на первом в мире месте по запасам торфа (170 млрд т) — Канада, на втором — Россия (150 млрд т). Возобновление торфа в России оценивается в 260—280 млн тонн в год.  </vt:lpstr>
      <vt:lpstr>Из верхового, реже из низинного разложившегося торфа заготавливаются тор-фяная земля и торфяной перегной используемые в садоводстве и декоративном цветовод-стве.   </vt:lpstr>
      <vt:lpstr>Торф улучшает плодородие земли. Для употребления в качестве компонента почвенных смесей для комнатных и оранжерейных растений дернины торфа выветривают в низких и широких кучах три года, поскольку в свежевыкопанных торфяных дернинах имеются вредные для большинства растений вещества (кислоты).   </vt:lpstr>
      <vt:lpstr>Слайд 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Залина</dc:creator>
  <cp:lastModifiedBy>Залина</cp:lastModifiedBy>
  <cp:revision>6</cp:revision>
  <dcterms:created xsi:type="dcterms:W3CDTF">2015-11-24T14:11:01Z</dcterms:created>
  <dcterms:modified xsi:type="dcterms:W3CDTF">2015-11-24T15:07:54Z</dcterms:modified>
</cp:coreProperties>
</file>