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8" r:id="rId5"/>
    <p:sldId id="262" r:id="rId6"/>
    <p:sldId id="259" r:id="rId7"/>
    <p:sldId id="263" r:id="rId8"/>
    <p:sldId id="257" r:id="rId9"/>
    <p:sldId id="264"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44F08"/>
    <a:srgbClr val="603000"/>
    <a:srgbClr val="934607"/>
    <a:srgbClr val="B45608"/>
    <a:srgbClr val="8A4500"/>
    <a:srgbClr val="7B5229"/>
    <a:srgbClr val="993300"/>
    <a:srgbClr val="8D1E1B"/>
    <a:srgbClr val="BE2824"/>
    <a:srgbClr val="F90B0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27.10.2015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u.wikipedia.org/wiki/%D0%9C%D0%BE%D0%B9%D0%B2%D0%B0" TargetMode="External"/><Relationship Id="rId2" Type="http://schemas.openxmlformats.org/officeDocument/2006/relationships/hyperlink" Target="https://ru.wikipedia.org/wiki/%D0%A1%D0%B0%D0%B9%D0%BA%D0%B0_(%D1%80%D1%8B%D0%B1%D0%B0)" TargetMode="Externa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hyperlink" Target="https://ru.wikipedia.org/wiki/%D0%93%D0%B5%D1%80%D0%B0%D0%BB%D1%8C%D0%B4_(%D0%BE%D1%81%D1%82%D1%80%D0%BE%D0%B2)" TargetMode="External"/><Relationship Id="rId2" Type="http://schemas.openxmlformats.org/officeDocument/2006/relationships/hyperlink" Target="https://ru.wikipedia.org/wiki/%D0%9E%D1%81%D1%82%D1%80%D0%BE%D0%B2_%D0%92%D1%80%D0%B0%D0%BD%D0%B3%D0%B5%D0%BB%D1%8F" TargetMode="Externa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hyperlink" Target="https://ru.wikipedia.org/wiki/%D0%A7%D1%83%D0%BA%D0%BE%D1%82%D1%81%D0%BA%D0%B8%D0%B9_%D0%B0%D0%B2%D1%82%D0%BE%D0%BD%D0%BE%D0%BC%D0%BD%D1%8B%D0%B9_%D0%BE%D0%BA%D1%80%D1%83%D0%B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ru.wikipedia.org/wiki/%D0%9E%D1%81%D1%82%D1%80%D0%BE%D0%BB%D0%BE%D0%B4%D0%BE%D1%87%D0%BD%D0%B8%D0%BA"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ru.wikipedia.org/wiki/%D0%A1%D1%84%D0%B0%D0%B3%D0%BD%D1%83%D0%BC"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604" y="1500174"/>
            <a:ext cx="5643602" cy="1214446"/>
          </a:xfrm>
        </p:spPr>
        <p:txBody>
          <a:bodyPr>
            <a:normAutofit/>
          </a:bodyPr>
          <a:lstStyle/>
          <a:p>
            <a:r>
              <a:rPr lang="ru-RU" sz="3200" dirty="0" smtClean="0"/>
              <a:t>    </a:t>
            </a:r>
            <a:r>
              <a:rPr lang="ru-RU" sz="3200" dirty="0" smtClean="0"/>
              <a:t>Заповедник</a:t>
            </a:r>
            <a:br>
              <a:rPr lang="ru-RU" sz="3200" dirty="0" smtClean="0"/>
            </a:br>
            <a:r>
              <a:rPr lang="ru-RU" sz="3200" dirty="0" smtClean="0"/>
              <a:t> «Остров Врангеля»</a:t>
            </a:r>
            <a:endParaRPr lang="ru-RU" sz="3200" dirty="0"/>
          </a:p>
        </p:txBody>
      </p:sp>
      <p:sp>
        <p:nvSpPr>
          <p:cNvPr id="3" name="Подзаголовок 2"/>
          <p:cNvSpPr>
            <a:spLocks noGrp="1"/>
          </p:cNvSpPr>
          <p:nvPr>
            <p:ph type="subTitle" idx="1"/>
          </p:nvPr>
        </p:nvSpPr>
        <p:spPr>
          <a:xfrm>
            <a:off x="1000100" y="2786058"/>
            <a:ext cx="6686552" cy="1071570"/>
          </a:xfrm>
        </p:spPr>
        <p:txBody>
          <a:bodyPr>
            <a:normAutofit/>
          </a:bodyPr>
          <a:lstStyle/>
          <a:p>
            <a:r>
              <a:rPr lang="ru-RU" sz="2400" dirty="0" smtClean="0">
                <a:solidFill>
                  <a:schemeClr val="tx1">
                    <a:lumMod val="95000"/>
                    <a:lumOff val="5000"/>
                  </a:schemeClr>
                </a:solidFill>
              </a:rPr>
              <a:t>Работа  </a:t>
            </a:r>
            <a:r>
              <a:rPr lang="ru-RU" sz="2400" dirty="0" err="1" smtClean="0">
                <a:solidFill>
                  <a:schemeClr val="tx1">
                    <a:lumMod val="95000"/>
                    <a:lumOff val="5000"/>
                  </a:schemeClr>
                </a:solidFill>
              </a:rPr>
              <a:t>Беккаева</a:t>
            </a:r>
            <a:r>
              <a:rPr lang="ru-RU" sz="2400" dirty="0" smtClean="0">
                <a:solidFill>
                  <a:schemeClr val="tx1">
                    <a:lumMod val="95000"/>
                    <a:lumOff val="5000"/>
                  </a:schemeClr>
                </a:solidFill>
              </a:rPr>
              <a:t> Олега ,ученика 4 класса</a:t>
            </a:r>
          </a:p>
          <a:p>
            <a:r>
              <a:rPr lang="ru-RU" sz="2400" dirty="0" smtClean="0">
                <a:solidFill>
                  <a:schemeClr val="tx1">
                    <a:lumMod val="95000"/>
                    <a:lumOff val="5000"/>
                  </a:schemeClr>
                </a:solidFill>
              </a:rPr>
              <a:t>МКОУ СОШ № 2 с. </a:t>
            </a:r>
            <a:r>
              <a:rPr lang="ru-RU" sz="2400" dirty="0" err="1" smtClean="0">
                <a:solidFill>
                  <a:schemeClr val="tx1">
                    <a:lumMod val="95000"/>
                    <a:lumOff val="5000"/>
                  </a:schemeClr>
                </a:solidFill>
              </a:rPr>
              <a:t>Дур-Дур</a:t>
            </a:r>
            <a:r>
              <a:rPr lang="ru-RU" sz="2400" dirty="0" smtClean="0">
                <a:solidFill>
                  <a:schemeClr val="tx1">
                    <a:lumMod val="95000"/>
                    <a:lumOff val="5000"/>
                  </a:schemeClr>
                </a:solidFill>
              </a:rPr>
              <a:t>                                                                                                                 </a:t>
            </a:r>
          </a:p>
        </p:txBody>
      </p:sp>
    </p:spTree>
    <p:extLst>
      <p:ext uri="{BB962C8B-B14F-4D97-AF65-F5344CB8AC3E}">
        <p14:creationId xmlns="" xmlns:p14="http://schemas.microsoft.com/office/powerpoint/2010/main" val="783551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9256" y="500042"/>
            <a:ext cx="3114668" cy="4714908"/>
          </a:xfrm>
        </p:spPr>
        <p:txBody>
          <a:bodyPr>
            <a:normAutofit/>
          </a:bodyPr>
          <a:lstStyle/>
          <a:p>
            <a:r>
              <a:rPr lang="ru-RU" sz="2000" dirty="0" err="1" smtClean="0"/>
              <a:t>В</a:t>
            </a:r>
            <a:r>
              <a:rPr lang="ru-RU" sz="2000" dirty="0" err="1" smtClean="0"/>
              <a:t>заповеднике</a:t>
            </a:r>
            <a:r>
              <a:rPr lang="ru-RU" sz="2000" dirty="0" smtClean="0"/>
              <a:t> </a:t>
            </a:r>
            <a:r>
              <a:rPr lang="ru-RU" sz="2000" dirty="0" smtClean="0"/>
              <a:t>совершенно нет земноводных и пресмыкающихся; рыбу (</a:t>
            </a:r>
            <a:r>
              <a:rPr lang="ru-RU" sz="2000" dirty="0" smtClean="0">
                <a:hlinkClick r:id="rId2" tooltip="Сайка (рыба)"/>
              </a:rPr>
              <a:t>сайку</a:t>
            </a:r>
            <a:r>
              <a:rPr lang="ru-RU" sz="2000" dirty="0" smtClean="0"/>
              <a:t>, </a:t>
            </a:r>
            <a:r>
              <a:rPr lang="ru-RU" sz="2000" dirty="0" smtClean="0">
                <a:hlinkClick r:id="rId3" tooltip="Мойва"/>
              </a:rPr>
              <a:t>мойву</a:t>
            </a:r>
            <a:r>
              <a:rPr lang="ru-RU" sz="2000" dirty="0" smtClean="0"/>
              <a:t> и некоторых других) удаётся заметить только в прибрежных </a:t>
            </a:r>
            <a:r>
              <a:rPr lang="ru-RU" sz="2000" dirty="0" smtClean="0"/>
              <a:t>водах. </a:t>
            </a:r>
            <a:r>
              <a:rPr lang="ru-RU" sz="2000" dirty="0" smtClean="0"/>
              <a:t>Зато на острове 169 видов птиц, большинство из которых залётные, гнездование зарегистрировано для 62 видов, из которых 44 вида гнездится на островах регулярно, в том числе 8 видов морских </a:t>
            </a:r>
            <a:r>
              <a:rPr lang="ru-RU" sz="2000" dirty="0" smtClean="0"/>
              <a:t>птиц</a:t>
            </a:r>
            <a:endParaRPr lang="ru-RU" sz="2000" dirty="0"/>
          </a:p>
        </p:txBody>
      </p:sp>
      <p:pic>
        <p:nvPicPr>
          <p:cNvPr id="22530" name="Picture 2" descr="http://1big.ru/uploads/posts/2014-10/1413945669_1.jpg"/>
          <p:cNvPicPr>
            <a:picLocks noChangeAspect="1" noChangeArrowheads="1"/>
          </p:cNvPicPr>
          <p:nvPr/>
        </p:nvPicPr>
        <p:blipFill>
          <a:blip r:embed="rId4"/>
          <a:srcRect/>
          <a:stretch>
            <a:fillRect/>
          </a:stretch>
        </p:blipFill>
        <p:spPr bwMode="auto">
          <a:xfrm>
            <a:off x="0" y="500042"/>
            <a:ext cx="5000660" cy="56007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28" y="274638"/>
            <a:ext cx="3686172" cy="6011882"/>
          </a:xfrm>
        </p:spPr>
        <p:txBody>
          <a:bodyPr>
            <a:normAutofit/>
          </a:bodyPr>
          <a:lstStyle/>
          <a:p>
            <a:r>
              <a:rPr lang="ru-RU" sz="1600" b="1" dirty="0" smtClean="0"/>
              <a:t>«Остров </a:t>
            </a:r>
            <a:r>
              <a:rPr lang="ru-RU" sz="1600" b="1" dirty="0" smtClean="0"/>
              <a:t>Врангеля»</a:t>
            </a:r>
            <a:r>
              <a:rPr lang="ru-RU" sz="1600" dirty="0" smtClean="0"/>
              <a:t> — государственный природный заповедник, занимает наиболее северное положение (находится в основном к северу от 71° с. </a:t>
            </a:r>
            <a:r>
              <a:rPr lang="ru-RU" sz="1600" dirty="0" err="1" smtClean="0"/>
              <a:t>ш</a:t>
            </a:r>
            <a:r>
              <a:rPr lang="ru-RU" sz="1600" dirty="0" smtClean="0"/>
              <a:t>.) из охраняемых участков России.</a:t>
            </a:r>
            <a:br>
              <a:rPr lang="ru-RU" sz="1600" dirty="0" smtClean="0"/>
            </a:br>
            <a:r>
              <a:rPr lang="ru-RU" sz="1600" dirty="0" smtClean="0"/>
              <a:t>Государственный природный заповедник «Остров Врангеля» учреждён постановлением Совета министров РСФСР от 23 марта 1976 года № 189. Общая площадь — 2 225 650 га, в том числе площадь акватории — 1 430 000 га. Площадь охранной зоны — 795 593 га. </a:t>
            </a:r>
            <a:r>
              <a:rPr lang="ru-RU" sz="1600" dirty="0" smtClean="0"/>
              <a:t/>
            </a:r>
            <a:br>
              <a:rPr lang="ru-RU" sz="1600" dirty="0" smtClean="0"/>
            </a:br>
            <a:r>
              <a:rPr lang="ru-RU" sz="1600" dirty="0" smtClean="0"/>
              <a:t>Занимает </a:t>
            </a:r>
            <a:r>
              <a:rPr lang="ru-RU" sz="1600" dirty="0" smtClean="0"/>
              <a:t>два острова Чукотского моря —</a:t>
            </a:r>
            <a:r>
              <a:rPr lang="ru-RU" sz="1600" dirty="0" smtClean="0">
                <a:hlinkClick r:id="rId2" tooltip="Остров Врангеля"/>
              </a:rPr>
              <a:t>Врангеля</a:t>
            </a:r>
            <a:r>
              <a:rPr lang="ru-RU" sz="1600" dirty="0" smtClean="0"/>
              <a:t> и </a:t>
            </a:r>
            <a:r>
              <a:rPr lang="ru-RU" sz="1600" dirty="0" err="1" smtClean="0">
                <a:hlinkClick r:id="rId3" tooltip="Геральд (остров)"/>
              </a:rPr>
              <a:t>Геральд</a:t>
            </a:r>
            <a:r>
              <a:rPr lang="ru-RU" sz="1600" dirty="0" smtClean="0"/>
              <a:t>, а также прилегающую акваторию, и располагается на территории </a:t>
            </a:r>
            <a:r>
              <a:rPr lang="ru-RU" sz="1600" dirty="0" err="1" smtClean="0"/>
              <a:t>Шмидтовского</a:t>
            </a:r>
            <a:r>
              <a:rPr lang="ru-RU" sz="1600" dirty="0" smtClean="0"/>
              <a:t> района </a:t>
            </a:r>
            <a:r>
              <a:rPr lang="ru-RU" sz="1600" dirty="0" smtClean="0">
                <a:hlinkClick r:id="rId4" tooltip="Чукотский автономный округ"/>
              </a:rPr>
              <a:t>Чукотского автономного округа</a:t>
            </a:r>
            <a:r>
              <a:rPr lang="ru-RU" sz="1600" dirty="0" smtClean="0"/>
              <a:t/>
            </a:r>
            <a:br>
              <a:rPr lang="ru-RU" sz="1600" dirty="0" smtClean="0"/>
            </a:br>
            <a:endParaRPr lang="ru-RU" sz="1600" dirty="0"/>
          </a:p>
        </p:txBody>
      </p:sp>
      <p:pic>
        <p:nvPicPr>
          <p:cNvPr id="1026" name="Picture 2" descr="http://cs605222.vk.me/v605222907/378c/YTqfIiXlE2g.jpg"/>
          <p:cNvPicPr>
            <a:picLocks noChangeAspect="1" noChangeArrowheads="1"/>
          </p:cNvPicPr>
          <p:nvPr/>
        </p:nvPicPr>
        <p:blipFill>
          <a:blip r:embed="rId5"/>
          <a:srcRect/>
          <a:stretch>
            <a:fillRect/>
          </a:stretch>
        </p:blipFill>
        <p:spPr bwMode="auto">
          <a:xfrm>
            <a:off x="0" y="2643182"/>
            <a:ext cx="4929222" cy="346708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2198" y="214290"/>
            <a:ext cx="2643206" cy="6357982"/>
          </a:xfrm>
        </p:spPr>
        <p:txBody>
          <a:bodyPr>
            <a:normAutofit/>
          </a:bodyPr>
          <a:lstStyle/>
          <a:p>
            <a:r>
              <a:rPr lang="ru-RU" sz="1600" dirty="0" smtClean="0"/>
              <a:t>Примерно 2/3 территории о. Врангеля занимают горы. Арктические тундры и горы — преобладающий ландшафт.  Здесь150 относительно небольших рек и ручьёв, лишь 5 из которых имеют протяжённость свыше 50 км, и около 900 некрупных мелководных озёр</a:t>
            </a:r>
            <a:r>
              <a:rPr lang="ru-RU" sz="1600" baseline="30000" dirty="0" smtClean="0"/>
              <a:t>.</a:t>
            </a:r>
            <a:endParaRPr lang="ru-RU" sz="1600" dirty="0"/>
          </a:p>
        </p:txBody>
      </p:sp>
      <p:pic>
        <p:nvPicPr>
          <p:cNvPr id="4098" name="Picture 2" descr="http://fotovideoforum.ru/resources/image/57174"/>
          <p:cNvPicPr>
            <a:picLocks noChangeAspect="1" noChangeArrowheads="1"/>
          </p:cNvPicPr>
          <p:nvPr/>
        </p:nvPicPr>
        <p:blipFill>
          <a:blip r:embed="rId2"/>
          <a:srcRect/>
          <a:stretch>
            <a:fillRect/>
          </a:stretch>
        </p:blipFill>
        <p:spPr bwMode="auto">
          <a:xfrm>
            <a:off x="357158" y="2643182"/>
            <a:ext cx="5143536" cy="37195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013ooc.ru/picbig/gallery/71.jpg"/>
          <p:cNvPicPr>
            <a:picLocks noChangeAspect="1" noChangeArrowheads="1"/>
          </p:cNvPicPr>
          <p:nvPr/>
        </p:nvPicPr>
        <p:blipFill>
          <a:blip r:embed="rId2"/>
          <a:srcRect/>
          <a:stretch>
            <a:fillRect/>
          </a:stretch>
        </p:blipFill>
        <p:spPr bwMode="auto">
          <a:xfrm>
            <a:off x="0" y="3781438"/>
            <a:ext cx="4929222" cy="3076562"/>
          </a:xfrm>
          <a:prstGeom prst="rect">
            <a:avLst/>
          </a:prstGeom>
          <a:noFill/>
        </p:spPr>
      </p:pic>
      <p:sp>
        <p:nvSpPr>
          <p:cNvPr id="7" name="Заголовок 6"/>
          <p:cNvSpPr>
            <a:spLocks noGrp="1"/>
          </p:cNvSpPr>
          <p:nvPr>
            <p:ph type="title"/>
          </p:nvPr>
        </p:nvSpPr>
        <p:spPr>
          <a:xfrm>
            <a:off x="5214942" y="0"/>
            <a:ext cx="3800444" cy="6215082"/>
          </a:xfrm>
        </p:spPr>
        <p:txBody>
          <a:bodyPr>
            <a:normAutofit/>
          </a:bodyPr>
          <a:lstStyle/>
          <a:p>
            <a:r>
              <a:rPr lang="ru-RU" sz="2400" dirty="0" smtClean="0"/>
              <a:t>флора </a:t>
            </a:r>
            <a:r>
              <a:rPr lang="ru-RU" sz="2400" dirty="0" smtClean="0"/>
              <a:t>острова Врангеля по своему богатству и уровню эндемизма не имеет аналогов в Арктике. К настоящему времени в заповеднике выявлено 417 видов и подвидов сосудистых растений. Это больше, чем известно для всего Канадского Арктического архипелага и в 2-2,5 раза превышает количество видов на других арктических тундровых территориях подобных размеров.</a:t>
            </a:r>
            <a:endParaRPr lang="ru-RU" sz="2400" dirty="0"/>
          </a:p>
        </p:txBody>
      </p:sp>
    </p:spTree>
    <p:extLst>
      <p:ext uri="{BB962C8B-B14F-4D97-AF65-F5344CB8AC3E}">
        <p14:creationId xmlns="" xmlns:p14="http://schemas.microsoft.com/office/powerpoint/2010/main" val="676597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28" y="285728"/>
            <a:ext cx="3228972" cy="6072230"/>
          </a:xfrm>
        </p:spPr>
        <p:txBody>
          <a:bodyPr>
            <a:noAutofit/>
          </a:bodyPr>
          <a:lstStyle/>
          <a:p>
            <a:r>
              <a:rPr lang="ru-RU" sz="2000" dirty="0" smtClean="0"/>
              <a:t>Около 3 % флоры острова Врангеля составляют </a:t>
            </a:r>
            <a:r>
              <a:rPr lang="ru-RU" sz="2000" dirty="0" err="1" smtClean="0"/>
              <a:t>субэндемичные</a:t>
            </a:r>
            <a:r>
              <a:rPr lang="ru-RU" sz="2000" dirty="0" smtClean="0"/>
              <a:t> виды. Среди сосудистых растений 23 таксона являются эндемиками острова. По числу эндемиков остров Врангеля не имеет равных среди арктических островов, включая Гренландию. Ряд </a:t>
            </a:r>
            <a:r>
              <a:rPr lang="ru-RU" sz="2000" dirty="0" err="1" smtClean="0"/>
              <a:t>эндемичных</a:t>
            </a:r>
            <a:r>
              <a:rPr lang="ru-RU" sz="2000" dirty="0" smtClean="0"/>
              <a:t> растений (</a:t>
            </a:r>
            <a:r>
              <a:rPr lang="ru-RU" sz="2000" dirty="0" err="1" smtClean="0">
                <a:hlinkClick r:id="rId2" tooltip="Остролодочник"/>
              </a:rPr>
              <a:t>остролодочник</a:t>
            </a:r>
            <a:r>
              <a:rPr lang="ru-RU" sz="2000" dirty="0" err="1" smtClean="0"/>
              <a:t>Ушакова</a:t>
            </a:r>
            <a:r>
              <a:rPr lang="ru-RU" sz="2000" dirty="0" smtClean="0"/>
              <a:t> </a:t>
            </a:r>
            <a:r>
              <a:rPr lang="ru-RU" sz="2000" i="1" dirty="0" err="1" smtClean="0"/>
              <a:t>Oxytropis</a:t>
            </a:r>
            <a:r>
              <a:rPr lang="ru-RU" sz="2000" i="1" dirty="0" smtClean="0"/>
              <a:t> </a:t>
            </a:r>
            <a:r>
              <a:rPr lang="ru-RU" sz="2000" i="1" dirty="0" err="1" smtClean="0"/>
              <a:t>ushakovii</a:t>
            </a:r>
            <a:r>
              <a:rPr lang="ru-RU" sz="2000" dirty="0" smtClean="0"/>
              <a:t>, мак многолучевой </a:t>
            </a:r>
            <a:r>
              <a:rPr lang="ru-RU" sz="2000" i="1" dirty="0" err="1" smtClean="0"/>
              <a:t>Papaver</a:t>
            </a:r>
            <a:r>
              <a:rPr lang="ru-RU" sz="2000" i="1" dirty="0" smtClean="0"/>
              <a:t> </a:t>
            </a:r>
            <a:r>
              <a:rPr lang="ru-RU" sz="2000" i="1" dirty="0" err="1" smtClean="0"/>
              <a:t>multiradiatum</a:t>
            </a:r>
            <a:r>
              <a:rPr lang="ru-RU" sz="2000" dirty="0" smtClean="0"/>
              <a:t> и мак снеголюбивый </a:t>
            </a:r>
            <a:r>
              <a:rPr lang="ru-RU" sz="2000" i="1" dirty="0" err="1" smtClean="0"/>
              <a:t>Papaver</a:t>
            </a:r>
            <a:r>
              <a:rPr lang="ru-RU" sz="2000" i="1" dirty="0" smtClean="0"/>
              <a:t> </a:t>
            </a:r>
            <a:r>
              <a:rPr lang="ru-RU" sz="2000" i="1" dirty="0" err="1" smtClean="0"/>
              <a:t>chionophilum</a:t>
            </a:r>
            <a:r>
              <a:rPr lang="ru-RU" sz="2000" dirty="0" smtClean="0"/>
              <a:t>) обычны на </a:t>
            </a:r>
            <a:r>
              <a:rPr lang="ru-RU" sz="2000" dirty="0" smtClean="0"/>
              <a:t>острове. </a:t>
            </a:r>
            <a:endParaRPr lang="ru-RU" sz="2000" dirty="0"/>
          </a:p>
        </p:txBody>
      </p:sp>
      <p:pic>
        <p:nvPicPr>
          <p:cNvPr id="20484" name="Picture 4" descr="http://img-fotki.yandex.ru/get/3911/ra9da.e/0_47a28_ca876594_XL.jpg"/>
          <p:cNvPicPr>
            <a:picLocks noChangeAspect="1" noChangeArrowheads="1"/>
          </p:cNvPicPr>
          <p:nvPr/>
        </p:nvPicPr>
        <p:blipFill>
          <a:blip r:embed="rId3"/>
          <a:srcRect/>
          <a:stretch>
            <a:fillRect/>
          </a:stretch>
        </p:blipFill>
        <p:spPr bwMode="auto">
          <a:xfrm>
            <a:off x="142844" y="1571612"/>
            <a:ext cx="4643438" cy="414336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611560" y="6021288"/>
            <a:ext cx="8352928"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ru-RU" sz="1800" dirty="0"/>
          </a:p>
        </p:txBody>
      </p:sp>
      <p:pic>
        <p:nvPicPr>
          <p:cNvPr id="9" name="Picture 2" descr="http://demo.wpmole.com/photobook/wp-content/uploads/2013/08/A-Photographers-Canvas-Mendenhall-Glacier-Alaska-976x550.jpg"/>
          <p:cNvPicPr>
            <a:picLocks noChangeAspect="1" noChangeArrowheads="1"/>
          </p:cNvPicPr>
          <p:nvPr/>
        </p:nvPicPr>
        <p:blipFill>
          <a:blip r:embed="rId2"/>
          <a:srcRect/>
          <a:stretch>
            <a:fillRect/>
          </a:stretch>
        </p:blipFill>
        <p:spPr bwMode="auto">
          <a:xfrm>
            <a:off x="1214414" y="357166"/>
            <a:ext cx="7715304" cy="5929354"/>
          </a:xfrm>
          <a:prstGeom prst="rect">
            <a:avLst/>
          </a:prstGeom>
          <a:noFill/>
        </p:spPr>
      </p:pic>
    </p:spTree>
    <p:extLst>
      <p:ext uri="{BB962C8B-B14F-4D97-AF65-F5344CB8AC3E}">
        <p14:creationId xmlns="" xmlns:p14="http://schemas.microsoft.com/office/powerpoint/2010/main" val="3772321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429256" y="285728"/>
            <a:ext cx="3143272" cy="4247317"/>
          </a:xfrm>
          <a:prstGeom prst="rect">
            <a:avLst/>
          </a:prstGeom>
        </p:spPr>
        <p:txBody>
          <a:bodyPr wrap="square">
            <a:spAutoFit/>
          </a:bodyPr>
          <a:lstStyle/>
          <a:p>
            <a:r>
              <a:rPr lang="ru-RU" dirty="0" smtClean="0"/>
              <a:t>Преобладают </a:t>
            </a:r>
            <a:r>
              <a:rPr lang="ru-RU" dirty="0" smtClean="0"/>
              <a:t>осоково-моховые тундры, средние и нижние пояса гор заняты травяно-лишайниковыми и кустарничково-разнотравными тундрами. Имеются болота с участием </a:t>
            </a:r>
            <a:r>
              <a:rPr lang="ru-RU" dirty="0" err="1" smtClean="0">
                <a:hlinkClick r:id="rId2" tooltip="Сфагнум"/>
              </a:rPr>
              <a:t>сфагнов</a:t>
            </a:r>
            <a:r>
              <a:rPr lang="ru-RU" dirty="0" smtClean="0"/>
              <a:t>, низкие и стелющиеся по земле заросли ивняков. В верхних поясах гор — обширные каменистые </a:t>
            </a:r>
            <a:r>
              <a:rPr lang="ru-RU" dirty="0" smtClean="0"/>
              <a:t>россыпи.</a:t>
            </a:r>
            <a:endParaRPr lang="ru-RU" dirty="0" smtClean="0"/>
          </a:p>
          <a:p>
            <a:r>
              <a:rPr lang="ru-RU" dirty="0" smtClean="0"/>
              <a:t>Природные условия не благоприятствуют богатству фауны.</a:t>
            </a:r>
            <a:endParaRPr lang="ru-RU" dirty="0"/>
          </a:p>
        </p:txBody>
      </p:sp>
      <p:pic>
        <p:nvPicPr>
          <p:cNvPr id="19458" name="Picture 2" descr="http://ostrov-mira.ru/wp-content/uploads/2015/04/Herald-Island-2.png"/>
          <p:cNvPicPr>
            <a:picLocks noChangeAspect="1" noChangeArrowheads="1"/>
          </p:cNvPicPr>
          <p:nvPr/>
        </p:nvPicPr>
        <p:blipFill>
          <a:blip r:embed="rId3"/>
          <a:srcRect/>
          <a:stretch>
            <a:fillRect/>
          </a:stretch>
        </p:blipFill>
        <p:spPr bwMode="auto">
          <a:xfrm>
            <a:off x="0" y="3038478"/>
            <a:ext cx="5357818" cy="381952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oldenringcruises.com/images/c/e7tf83ZPqwNghswdwq-94A/1024x478/uploads/sights/6a656d837fdf5f16b1994b1242b37231915e7a11.jpg"/>
          <p:cNvPicPr>
            <a:picLocks noChangeAspect="1" noChangeArrowheads="1"/>
          </p:cNvPicPr>
          <p:nvPr/>
        </p:nvPicPr>
        <p:blipFill>
          <a:blip r:embed="rId2"/>
          <a:srcRect/>
          <a:stretch>
            <a:fillRect/>
          </a:stretch>
        </p:blipFill>
        <p:spPr bwMode="auto">
          <a:xfrm>
            <a:off x="142844" y="428604"/>
            <a:ext cx="8572560" cy="6196025"/>
          </a:xfrm>
          <a:prstGeom prst="rect">
            <a:avLst/>
          </a:prstGeom>
          <a:noFill/>
        </p:spPr>
      </p:pic>
    </p:spTree>
    <p:extLst>
      <p:ext uri="{BB962C8B-B14F-4D97-AF65-F5344CB8AC3E}">
        <p14:creationId xmlns="" xmlns:p14="http://schemas.microsoft.com/office/powerpoint/2010/main" val="3916293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29264"/>
            <a:ext cx="8229600" cy="857256"/>
          </a:xfrm>
        </p:spPr>
        <p:txBody>
          <a:bodyPr>
            <a:normAutofit/>
          </a:bodyPr>
          <a:lstStyle/>
          <a:p>
            <a:r>
              <a:rPr lang="ru-RU" sz="3200" dirty="0" smtClean="0"/>
              <a:t>Зимний вид  побережья</a:t>
            </a:r>
            <a:endParaRPr lang="ru-RU" sz="3200" dirty="0"/>
          </a:p>
        </p:txBody>
      </p:sp>
      <p:pic>
        <p:nvPicPr>
          <p:cNvPr id="21506" name="Picture 2" descr="http://russiantourism.ru/uploads/Message504/5843/11634_900.jpg"/>
          <p:cNvPicPr>
            <a:picLocks noChangeAspect="1" noChangeArrowheads="1"/>
          </p:cNvPicPr>
          <p:nvPr/>
        </p:nvPicPr>
        <p:blipFill>
          <a:blip r:embed="rId2"/>
          <a:srcRect/>
          <a:stretch>
            <a:fillRect/>
          </a:stretch>
        </p:blipFill>
        <p:spPr bwMode="auto">
          <a:xfrm>
            <a:off x="0" y="0"/>
            <a:ext cx="9144000" cy="5000636"/>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Другая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A0000"/>
      </a:hlink>
      <a:folHlink>
        <a:srgbClr val="FAC08F"/>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76</Words>
  <Application>Microsoft Office PowerPoint</Application>
  <PresentationFormat>Экран (4:3)</PresentationFormat>
  <Paragraphs>11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    Заповедник  «Остров Врангеля»</vt:lpstr>
      <vt:lpstr>«Остров Врангеля» — государственный природный заповедник, занимает наиболее северное положение (находится в основном к северу от 71° с. ш.) из охраняемых участков России. Государственный природный заповедник «Остров Врангеля» учреждён постановлением Совета министров РСФСР от 23 марта 1976 года № 189. Общая площадь — 2 225 650 га, в том числе площадь акватории — 1 430 000 га. Площадь охранной зоны — 795 593 га.  Занимает два острова Чукотского моря —Врангеля и Геральд, а также прилегающую акваторию, и располагается на территории Шмидтовского района Чукотского автономного округа </vt:lpstr>
      <vt:lpstr>Примерно 2/3 территории о. Врангеля занимают горы. Арктические тундры и горы — преобладающий ландшафт.  Здесь150 относительно небольших рек и ручьёв, лишь 5 из которых имеют протяжённость свыше 50 км, и около 900 некрупных мелководных озёр.</vt:lpstr>
      <vt:lpstr>флора острова Врангеля по своему богатству и уровню эндемизма не имеет аналогов в Арктике. К настоящему времени в заповеднике выявлено 417 видов и подвидов сосудистых растений. Это больше, чем известно для всего Канадского Арктического архипелага и в 2-2,5 раза превышает количество видов на других арктических тундровых территориях подобных размеров.</vt:lpstr>
      <vt:lpstr>Около 3 % флоры острова Врангеля составляют субэндемичные виды. Среди сосудистых растений 23 таксона являются эндемиками острова. По числу эндемиков остров Врангеля не имеет равных среди арктических островов, включая Гренландию. Ряд эндемичных растений (остролодочникУшакова Oxytropis ushakovii, мак многолучевой Papaver multiradiatum и мак снеголюбивый Papaver chionophilum) обычны на острове. </vt:lpstr>
      <vt:lpstr>Слайд 6</vt:lpstr>
      <vt:lpstr>Слайд 7</vt:lpstr>
      <vt:lpstr>Слайд 8</vt:lpstr>
      <vt:lpstr>Зимний вид  побережья</vt:lpstr>
      <vt:lpstr>Взаповеднике совершенно нет земноводных и пресмыкающихся; рыбу (сайку, мойву и некоторых других) удаётся заметить только в прибрежных водах. Зато на острове 169 видов птиц, большинство из которых залётные, гнездование зарегистрировано для 62 видов, из которых 44 вида гнездится на островах регулярно, в том числе 8 видов морских птиц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Географические</dc:title>
  <dc:creator>Ранько Елена</dc:creator>
  <cp:lastModifiedBy>ooopom</cp:lastModifiedBy>
  <cp:revision>45</cp:revision>
  <dcterms:created xsi:type="dcterms:W3CDTF">2015-04-19T15:51:03Z</dcterms:created>
  <dcterms:modified xsi:type="dcterms:W3CDTF">2015-10-27T12:47:56Z</dcterms:modified>
</cp:coreProperties>
</file>